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9" r:id="rId3"/>
    <p:sldId id="263" r:id="rId4"/>
    <p:sldId id="269" r:id="rId5"/>
    <p:sldId id="275" r:id="rId6"/>
    <p:sldId id="266" r:id="rId7"/>
    <p:sldId id="280" r:id="rId8"/>
    <p:sldId id="278" r:id="rId9"/>
    <p:sldId id="279" r:id="rId10"/>
    <p:sldId id="257" r:id="rId11"/>
    <p:sldId id="276" r:id="rId12"/>
    <p:sldId id="277" r:id="rId13"/>
    <p:sldId id="273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771" autoAdjust="0"/>
  </p:normalViewPr>
  <p:slideViewPr>
    <p:cSldViewPr snapToGrid="0" showGuides="1">
      <p:cViewPr>
        <p:scale>
          <a:sx n="93" d="100"/>
          <a:sy n="93" d="100"/>
        </p:scale>
        <p:origin x="-1272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1AB91-9BA6-4A00-9938-BF14DFAA2569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1C7AB-B532-4D1E-8F0E-2F5AA6DA7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4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84150" y="831850"/>
            <a:ext cx="7404100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513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84150" y="831850"/>
            <a:ext cx="7404100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513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68883580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0388" y="877888"/>
            <a:ext cx="7797801" cy="438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688835800_0_24:notes"/>
          <p:cNvSpPr txBox="1">
            <a:spLocks noGrp="1"/>
          </p:cNvSpPr>
          <p:nvPr>
            <p:ph type="body" idx="1"/>
          </p:nvPr>
        </p:nvSpPr>
        <p:spPr>
          <a:xfrm>
            <a:off x="667862" y="5556838"/>
            <a:ext cx="5342890" cy="5264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18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4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4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45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CBB5E-071C-4705-9CA1-C29ACCE332A8}" type="datetimeFigureOut">
              <a:rPr lang="ru-RU"/>
              <a:pPr>
                <a:defRPr/>
              </a:pPr>
              <a:t>20.11.2019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77D59-19C0-4E60-B3D0-3A3E13D382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36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7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0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9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5674-2013-409C-9D6D-B05BB8790E42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1407-19EC-44AD-BF76-DCDD30196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1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o1ama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nnikki.ru/" TargetMode="External"/><Relationship Id="rId4" Type="http://schemas.openxmlformats.org/officeDocument/2006/relationships/hyperlink" Target="http://www.steatit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youtu.be/KHC-RI_CkX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Google Shape;540;p55"/>
          <p:cNvPicPr preferRelativeResize="0"/>
          <p:nvPr/>
        </p:nvPicPr>
        <p:blipFill rotWithShape="1">
          <a:blip r:embed="rId2">
            <a:alphaModFix/>
          </a:blip>
          <a:srcRect r="70000"/>
          <a:stretch/>
        </p:blipFill>
        <p:spPr>
          <a:xfrm>
            <a:off x="0" y="0"/>
            <a:ext cx="12192000" cy="70426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95730" y="2335576"/>
            <a:ext cx="4483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1" y="2258458"/>
            <a:ext cx="1051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Теплоаккумуляторы 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TRS-СТЕНА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ИЗ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ТАЛЬКОВОГО КАМНЯ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4770304" y="5277243"/>
            <a:ext cx="3139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5400" dirty="0" smtClean="0"/>
              <a:t>steatit.ru</a:t>
            </a:r>
            <a:endParaRPr lang="ru-RU" sz="5400" dirty="0"/>
          </a:p>
        </p:txBody>
      </p:sp>
      <p:pic>
        <p:nvPicPr>
          <p:cNvPr id="1028" name="Picture 4" descr="Файл:Logo of the Skolkovo Found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301112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8099" y="203887"/>
            <a:ext cx="601664" cy="4293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620807" y="1718631"/>
            <a:ext cx="6730542" cy="5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Улан-Баторе </a:t>
            </a:r>
            <a:r>
              <a:rPr lang="ru-RU" sz="1400" dirty="0">
                <a:solidFill>
                  <a:srgbClr val="E5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тысяч человек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живут в юртах, </a:t>
            </a:r>
            <a:r>
              <a:rPr lang="ru-RU" sz="1400" dirty="0">
                <a:solidFill>
                  <a:srgbClr val="E5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тысяч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в домах, которые также отапливаются углем и дровами, и только 600 тысяч — в квартирах. За зимние месяцы жители </a:t>
            </a:r>
            <a:r>
              <a:rPr lang="ru-RU" sz="1400" dirty="0" smtClean="0">
                <a:solidFill>
                  <a:srgbClr val="E5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1400" dirty="0">
                <a:solidFill>
                  <a:srgbClr val="E5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юрт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Улан-Батора сжигают более </a:t>
            </a:r>
            <a:r>
              <a:rPr lang="ru-RU" sz="1400" dirty="0">
                <a:solidFill>
                  <a:srgbClr val="E5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600 000 тонн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сырого угля, что становится </a:t>
            </a:r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причиной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зимнего загрязнения воздуха в городе.</a:t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Теплоаккумулятор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TRS-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СТЕНА электрической мощностью от 2 до 4 кВт можно использовать в юртах, а до 9 кВт в малоэтажных постройках, которые планируют возводить, в том числе на месте юрт в Улан-Баторе и, в других городах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Монголии.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Электроэнергия для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TRS-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СТЕНА используется без оплаты в ночное время, из электросети или(и) в течении светового дня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солнечных электробатарей. В Монголии практически круглый год в дневное время светит солнце.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 объём потребности в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теплонакопителях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Улан-Батора, составляет 350 тыс. в юртах и 450 тыс. в жилых домах. Всего 800 тыс. штук на 80 млрд. рублей. При освоении 10% от  рынка продаж, </a:t>
            </a:r>
            <a:r>
              <a:rPr lang="ru-RU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теплоаккумуляторами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базе технологии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может составить до 8 млрд. рублей, в течении примерно 10 лет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0" y="-15"/>
            <a:ext cx="465200" cy="950800"/>
          </a:xfrm>
          <a:prstGeom prst="rect">
            <a:avLst/>
          </a:prstGeom>
          <a:solidFill>
            <a:srgbClr val="E54E1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0807" y="1850834"/>
            <a:ext cx="0" cy="452793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Google Shape;62;p14"/>
          <p:cNvSpPr txBox="1"/>
          <p:nvPr/>
        </p:nvSpPr>
        <p:spPr>
          <a:xfrm>
            <a:off x="465200" y="-56854"/>
            <a:ext cx="10862899" cy="95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2100" dirty="0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Монголия.</a:t>
            </a:r>
            <a:br>
              <a:rPr lang="ru-RU" sz="2100" dirty="0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</a:br>
            <a:r>
              <a:rPr lang="ru-RU" sz="2100" dirty="0" err="1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Теплоаккумулятор</a:t>
            </a:r>
            <a:r>
              <a:rPr lang="ru-RU" sz="2100" dirty="0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TRS-</a:t>
            </a:r>
            <a:r>
              <a:rPr lang="ru-RU" sz="2100" dirty="0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СТЕНА для юрт и нового строительства</a:t>
            </a:r>
            <a:endParaRPr lang="ru-RU" sz="2100" dirty="0">
              <a:latin typeface="Arial" panose="020B0604020202020204" pitchFamily="34" charset="0"/>
              <a:ea typeface="Montserrat SemiBold"/>
              <a:cs typeface="Arial" panose="020B0604020202020204" pitchFamily="34" charset="0"/>
              <a:sym typeface="Montserrat SemiBold"/>
            </a:endParaRPr>
          </a:p>
        </p:txBody>
      </p:sp>
      <p:sp>
        <p:nvSpPr>
          <p:cNvPr id="14" name="Google Shape;61;p14"/>
          <p:cNvSpPr txBox="1"/>
          <p:nvPr/>
        </p:nvSpPr>
        <p:spPr>
          <a:xfrm>
            <a:off x="760928" y="1145754"/>
            <a:ext cx="6360451" cy="57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" sz="1600" dirty="0">
                <a:solidFill>
                  <a:schemeClr val="accent2">
                    <a:lumMod val="75000"/>
                  </a:schemeClr>
                </a:solidFill>
                <a:latin typeface="Gilroy Medium" panose="00000600000000000000" charset="-52"/>
              </a:rPr>
              <a:t>В ночное время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ilroy Medium" panose="00000600000000000000" charset="-52"/>
              </a:rPr>
              <a:t>в Улан-Баторе</a:t>
            </a:r>
            <a:r>
              <a:rPr lang="ru" sz="1600" dirty="0">
                <a:solidFill>
                  <a:schemeClr val="accent2">
                    <a:lumMod val="75000"/>
                  </a:schemeClr>
                </a:solidFill>
                <a:latin typeface="Gilroy Medium" panose="00000600000000000000" charset="-52"/>
              </a:rPr>
              <a:t> электричество предоставляется жителям </a:t>
            </a:r>
            <a:r>
              <a:rPr lang="ru" sz="1600" dirty="0" smtClean="0">
                <a:solidFill>
                  <a:schemeClr val="accent2">
                    <a:lumMod val="75000"/>
                  </a:schemeClr>
                </a:solidFill>
                <a:latin typeface="Gilroy Medium" panose="00000600000000000000" charset="-52"/>
              </a:rPr>
              <a:t>бесплатно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ilroy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982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00" y="1"/>
            <a:ext cx="10888600" cy="950784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развития.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разработки. Защита интеллектуальной собственности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9742"/>
            <a:ext cx="11119156" cy="49672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позволит создать научную и технологическую базу для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TRS-технологии по следующим направлениям: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создание опытных образцов(прототипов) теплоаккумуляторов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TRS-Стена,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выполненных в едином корпусе, с установленной электрической мощностью –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 27, 36 кВт;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создание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опытного образца (прототипа) </a:t>
            </a:r>
            <a:r>
              <a:rPr lang="ru-RU" sz="1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теплоаккумулятора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TRS-Печь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с установленной электрической мощностью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кВт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 среднесуточной мощностью от древесного топлива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кВт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систем отопления одно-двухэтажных домов, в местах с неустойчивым электроснабжением;</a:t>
            </a:r>
          </a:p>
          <a:p>
            <a:pPr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за счет применения сверхмощных (до 200 МВт) теплоаккумуляторов,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стабилизирующих суточную нагрузку энергосистемы, в частности обеспечение безопасности и повышения эффективности (до 5 %) работы АЭС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разрабатываемого оборудования в соответствии с требованиями Таможенного Союза и Европейского Союза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режима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коммерческой тайны в отношении полученной в процессе НИОКР интеллектуальной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собственности (ИС) -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 производства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(ноу-хау)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ст. 1465 ГК РФ.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внутренних нормативных документов, направленных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защиту результатов интеллектуальной деятельности (РИД), включая политику организации, утвержденные приказами,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соответствующие разделы трудовых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целью обеспечения защиты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приеме новых сотрудников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92;p17"/>
          <p:cNvSpPr/>
          <p:nvPr/>
        </p:nvSpPr>
        <p:spPr>
          <a:xfrm>
            <a:off x="0" y="-15"/>
            <a:ext cx="465200" cy="950800"/>
          </a:xfrm>
          <a:prstGeom prst="rect">
            <a:avLst/>
          </a:prstGeom>
          <a:solidFill>
            <a:srgbClr val="E54E1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258958"/>
            <a:ext cx="603556" cy="4328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65200" y="1334836"/>
            <a:ext cx="0" cy="449488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17"/>
          <p:cNvSpPr/>
          <p:nvPr/>
        </p:nvSpPr>
        <p:spPr>
          <a:xfrm>
            <a:off x="0" y="-15"/>
            <a:ext cx="465200" cy="950800"/>
          </a:xfrm>
          <a:prstGeom prst="rect">
            <a:avLst/>
          </a:prstGeom>
          <a:solidFill>
            <a:srgbClr val="E54E1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258958"/>
            <a:ext cx="603556" cy="43285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5200" y="1"/>
            <a:ext cx="10888600" cy="95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развития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200" y="796896"/>
            <a:ext cx="348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Укрупненный план производства и продаж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5200" y="2227690"/>
            <a:ext cx="4748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Основные экономические показатели по проекту, тыс</a:t>
            </a:r>
            <a:r>
              <a:rPr lang="ru-RU" sz="1400" dirty="0" smtClean="0"/>
              <a:t>. руб</a:t>
            </a:r>
            <a:r>
              <a:rPr lang="ru-RU" sz="1400" dirty="0"/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008" y="4309453"/>
            <a:ext cx="115485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Выход на крупные целевые рынки непосредственно застройщиков жилья, </a:t>
            </a:r>
            <a:endParaRPr lang="ru-RU" sz="1400" i="1" dirty="0" smtClean="0"/>
          </a:p>
          <a:p>
            <a:pPr algn="ctr"/>
            <a:r>
              <a:rPr lang="ru-RU" sz="1400" i="1" dirty="0" smtClean="0"/>
              <a:t>крупных </a:t>
            </a:r>
            <a:r>
              <a:rPr lang="ru-RU" sz="1400" i="1" dirty="0"/>
              <a:t>производителей и потребителей тепловой энергии путем осуществления следующей </a:t>
            </a:r>
            <a:r>
              <a:rPr lang="ru-RU" sz="1400" i="1" dirty="0" smtClean="0"/>
              <a:t>деятельности: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участие </a:t>
            </a:r>
            <a:r>
              <a:rPr lang="ru-RU" sz="1400" dirty="0">
                <a:solidFill>
                  <a:srgbClr val="FF0000"/>
                </a:solidFill>
              </a:rPr>
              <a:t>в профильных выставках </a:t>
            </a:r>
            <a:r>
              <a:rPr lang="ru-RU" sz="1400" dirty="0"/>
              <a:t>(4-6 выставок в год): </a:t>
            </a:r>
            <a:r>
              <a:rPr lang="ru-RU" sz="1400" dirty="0" err="1"/>
              <a:t>MosBuild</a:t>
            </a:r>
            <a:r>
              <a:rPr lang="ru-RU" sz="1400" dirty="0"/>
              <a:t>, Международная специализированная выставка «ЖКХ России»,  Международная выставка-форум «ЖКХ-СТРОЙ-ЭКСПО. SMARTCITY», </a:t>
            </a:r>
            <a:r>
              <a:rPr lang="en-US" sz="1400" dirty="0" err="1"/>
              <a:t>HanoverMesse</a:t>
            </a:r>
            <a:r>
              <a:rPr lang="ru-RU" sz="1400" dirty="0"/>
              <a:t>, профильных выставках по тематике систем отопления;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FF0000"/>
                </a:solidFill>
              </a:rPr>
              <a:t>прямые продажи через сайт</a:t>
            </a:r>
            <a:r>
              <a:rPr lang="ru-RU" sz="1400" dirty="0"/>
              <a:t>, более глубокая оптимизация в поисковых системах – </a:t>
            </a:r>
            <a:r>
              <a:rPr lang="ru-RU" sz="1400" dirty="0">
                <a:solidFill>
                  <a:srgbClr val="FF0000"/>
                </a:solidFill>
              </a:rPr>
              <a:t>SEO</a:t>
            </a:r>
            <a:r>
              <a:rPr lang="ru-RU" sz="1400" dirty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публикации</a:t>
            </a:r>
            <a:r>
              <a:rPr lang="ru-RU" sz="1400" dirty="0">
                <a:solidFill>
                  <a:srgbClr val="FF0000"/>
                </a:solidFill>
              </a:rPr>
              <a:t> в профильных журналах</a:t>
            </a:r>
            <a:r>
              <a:rPr lang="ru-RU" sz="1400" dirty="0"/>
              <a:t>, в сети интернет </a:t>
            </a:r>
            <a:r>
              <a:rPr lang="ru-RU" sz="1400" dirty="0">
                <a:solidFill>
                  <a:srgbClr val="FF0000"/>
                </a:solidFill>
              </a:rPr>
              <a:t>на профильных сайтах</a:t>
            </a:r>
            <a:r>
              <a:rPr lang="ru-RU" sz="1400" dirty="0"/>
              <a:t>, по тематикам энергосбережения, </a:t>
            </a:r>
            <a:r>
              <a:rPr lang="ru-RU" sz="1400" dirty="0" smtClean="0"/>
              <a:t>строительства;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анализ </a:t>
            </a:r>
            <a:r>
              <a:rPr lang="ru-RU" sz="1400" dirty="0"/>
              <a:t>рынков, </a:t>
            </a:r>
            <a:r>
              <a:rPr lang="ru-RU" sz="1400" dirty="0">
                <a:solidFill>
                  <a:srgbClr val="FF0000"/>
                </a:solidFill>
              </a:rPr>
              <a:t>первоначальные переговоры с потенциальными покупателями</a:t>
            </a:r>
            <a:r>
              <a:rPr lang="ru-RU" sz="1400" dirty="0"/>
              <a:t>, сбор </a:t>
            </a:r>
            <a:r>
              <a:rPr lang="ru-RU" sz="1400" dirty="0" smtClean="0"/>
              <a:t>заинтересованностей;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подготовка </a:t>
            </a:r>
            <a:r>
              <a:rPr lang="ru-RU" sz="1400" dirty="0">
                <a:solidFill>
                  <a:srgbClr val="FF0000"/>
                </a:solidFill>
              </a:rPr>
              <a:t>продукции </a:t>
            </a:r>
            <a:r>
              <a:rPr lang="ru-RU" sz="1400" dirty="0"/>
              <a:t>и компании </a:t>
            </a:r>
            <a:r>
              <a:rPr lang="ru-RU" sz="1400" dirty="0">
                <a:solidFill>
                  <a:srgbClr val="FF0000"/>
                </a:solidFill>
              </a:rPr>
              <a:t>к требованиям рынков </a:t>
            </a:r>
            <a:r>
              <a:rPr lang="ru-RU" sz="1400" dirty="0"/>
              <a:t>РФ, стран </a:t>
            </a:r>
            <a:r>
              <a:rPr lang="ru-RU" sz="1400" dirty="0" smtClean="0"/>
              <a:t>Таможенного </a:t>
            </a:r>
            <a:r>
              <a:rPr lang="ru-RU" sz="1400" dirty="0"/>
              <a:t>Союза, Европейского Союза, соответственная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сертификация</a:t>
            </a:r>
            <a:r>
              <a:rPr lang="ru-RU" sz="14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создание </a:t>
            </a:r>
            <a:r>
              <a:rPr lang="ru-RU" sz="1400" dirty="0">
                <a:solidFill>
                  <a:srgbClr val="FF0000"/>
                </a:solidFill>
              </a:rPr>
              <a:t>торговых представительств в регионах РФ и за </a:t>
            </a:r>
            <a:r>
              <a:rPr lang="ru-RU" sz="1400" dirty="0" smtClean="0">
                <a:solidFill>
                  <a:srgbClr val="FF0000"/>
                </a:solidFill>
              </a:rPr>
              <a:t>рубежом</a:t>
            </a:r>
            <a:r>
              <a:rPr lang="ru-RU" sz="14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использование инструментов </a:t>
            </a:r>
            <a:r>
              <a:rPr lang="ru-RU" sz="1400" dirty="0" smtClean="0">
                <a:solidFill>
                  <a:srgbClr val="FF0000"/>
                </a:solidFill>
              </a:rPr>
              <a:t>господдержки.</a:t>
            </a:r>
            <a:endParaRPr lang="ru-RU" sz="1400" dirty="0"/>
          </a:p>
          <a:p>
            <a:pPr algn="just"/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79617"/>
              </p:ext>
            </p:extLst>
          </p:nvPr>
        </p:nvGraphicFramePr>
        <p:xfrm>
          <a:off x="832209" y="1104673"/>
          <a:ext cx="10521591" cy="1083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914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370342"/>
                <a:gridCol w="1040837"/>
              </a:tblGrid>
              <a:tr h="1552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показателя/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2021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2022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2023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2024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2025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29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кв.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 кв.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 кв.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 кв.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 кв.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4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3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4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3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4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3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4 кв.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Общий объем продаж, тыс.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1 530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1 800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1 980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2 250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4 230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6 210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8 190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10 080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20 250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23 400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25 020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28 530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20 250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23 400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25 020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28 530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232 650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Количество теплоаккумуляторов, шт.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278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278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2 585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46200"/>
              </p:ext>
            </p:extLst>
          </p:nvPr>
        </p:nvGraphicFramePr>
        <p:xfrm>
          <a:off x="820843" y="2535467"/>
          <a:ext cx="10532957" cy="16290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548902"/>
                <a:gridCol w="1596811"/>
                <a:gridCol w="1596811"/>
                <a:gridCol w="1596811"/>
                <a:gridCol w="1596811"/>
                <a:gridCol w="1596811"/>
              </a:tblGrid>
              <a:tr h="23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показателя/период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2021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2022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2023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2024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2025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Выручка от продажи товаров, работ, услуг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1980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7 560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28 710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97 200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97 200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Себестоимость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1716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6 552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24 563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82 080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79 920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Прибыль (убыток) от продаж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1008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4147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15120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17280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Текущий налог на прибыль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151,2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172,8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Чистая прибыль (убыток) отчетного периода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261,4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998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4105,5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14968,8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17107,2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Рентабельность по чистой прибыли, 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14,3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15,4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17,6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7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540;p55"/>
          <p:cNvPicPr preferRelativeResize="0"/>
          <p:nvPr/>
        </p:nvPicPr>
        <p:blipFill rotWithShape="1">
          <a:blip r:embed="rId2">
            <a:alphaModFix/>
          </a:blip>
          <a:srcRect r="70000"/>
          <a:stretch/>
        </p:blipFill>
        <p:spPr>
          <a:xfrm>
            <a:off x="0" y="0"/>
            <a:ext cx="12192000" cy="6858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2809301" y="-92333"/>
            <a:ext cx="69075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8636" y="1997839"/>
            <a:ext cx="1010246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ООО, </a:t>
            </a:r>
            <a:r>
              <a:rPr lang="ru-RU" sz="2800" dirty="0" smtClean="0">
                <a:latin typeface="+mj-lt"/>
                <a:cs typeface="Arial" panose="020B0604020202020204" pitchFamily="34" charset="0"/>
              </a:rPr>
              <a:t>Энергоресурс – СТЭ</a:t>
            </a:r>
          </a:p>
          <a:p>
            <a:endParaRPr lang="ru-RU" dirty="0"/>
          </a:p>
          <a:p>
            <a:pPr lvl="0" algn="ctr">
              <a:buClr>
                <a:schemeClr val="dk1"/>
              </a:buClr>
              <a:buSzPts val="1100"/>
            </a:pPr>
            <a:r>
              <a:rPr lang="ru-RU" sz="2400" dirty="0"/>
              <a:t>КОНТАКТЫ:</a:t>
            </a:r>
            <a:br>
              <a:rPr lang="ru-RU" sz="2400" dirty="0"/>
            </a:br>
            <a:r>
              <a:rPr lang="ru-RU" sz="2400" b="1" dirty="0"/>
              <a:t>Тел: +7 ( 911 ) 400 63 75;  + 7 ( 911 ) 408 47 74</a:t>
            </a:r>
            <a:br>
              <a:rPr lang="ru-RU" sz="2400" b="1" dirty="0"/>
            </a:br>
            <a:r>
              <a:rPr lang="ru-RU" sz="2400" b="1" dirty="0"/>
              <a:t>+ 7 ( 8142 ) 59 54 77</a:t>
            </a:r>
            <a:r>
              <a:rPr lang="ru-RU" sz="2400" dirty="0">
                <a:latin typeface="Aquawax Pro Trial Medium" panose="020B0604020202020204" charset="0"/>
                <a:hlinkClick r:id="rId3"/>
              </a:rPr>
              <a:t/>
            </a:r>
            <a:br>
              <a:rPr lang="ru-RU" sz="2400" dirty="0">
                <a:latin typeface="Aquawax Pro Trial Medium" panose="020B0604020202020204" charset="0"/>
                <a:hlinkClick r:id="rId3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energo1ama@gmail.com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steatit.ru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annikki.ru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г. Петрозаводск, ул. Дзержинского, д.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3, 2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этаж, офис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8797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15170" y="374573"/>
            <a:ext cx="672029" cy="4362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8;p23"/>
          <p:cNvSpPr txBox="1"/>
          <p:nvPr/>
        </p:nvSpPr>
        <p:spPr>
          <a:xfrm>
            <a:off x="540169" y="1112704"/>
            <a:ext cx="4915952" cy="231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400" dirty="0" smtClean="0">
              <a:solidFill>
                <a:srgbClr val="222222"/>
              </a:solidFill>
              <a:latin typeface="Gilroy Medium" panose="00000600000000000000" charset="-52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" sz="14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индивидуального 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отопления для одно-двух-этажных домов и </a:t>
            </a:r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временных помещений.</a:t>
            </a:r>
            <a:endParaRPr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ночное время, когда действует недорогой тариф на 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электроэнергию (от 2 до 4 раз ниже одноставочного тарифа) </a:t>
            </a:r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теплонакопителе из в 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талькового камня накапливается от электроэнергии тепло. Кроме того, </a:t>
            </a:r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суток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могут накапливать тепло от </a:t>
            </a:r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электроэнергии, получаемой </a:t>
            </a:r>
            <a:r>
              <a:rPr lang="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солнечных электробатарей </a:t>
            </a:r>
            <a:r>
              <a:rPr lang="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ветроэлектроустановок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Тальковый </a:t>
            </a:r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камень обладает повышенной теплопроводностью, 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теплоемкостью и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термостойкостью</a:t>
            </a:r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 применяется 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изготовления теплоемких 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печей в </a:t>
            </a:r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Скандинавии </a:t>
            </a:r>
            <a:r>
              <a:rPr lang="ru" sz="14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России.</a:t>
            </a:r>
            <a:endParaRPr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Автономные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отопления с применением теплоаккумуляторов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значительно дешевле в строительстве и эксплуатации,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чем в </a:t>
            </a:r>
            <a:r>
              <a:rPr lang="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системах отопления, на основе тепловых насосов,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дизельного или твёрдого топлива.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22222"/>
              </a:solidFill>
              <a:latin typeface="Gilroy Light" pitchFamily="50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22222"/>
              </a:solidFill>
              <a:latin typeface="Gilroy Light" pitchFamily="50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22222"/>
              </a:solidFill>
              <a:latin typeface="Gilroy Light" pitchFamily="50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22222"/>
              </a:solidFill>
              <a:latin typeface="Gilroy Light" pitchFamily="50" charset="-52"/>
            </a:endParaRPr>
          </a:p>
        </p:txBody>
      </p:sp>
      <p:sp>
        <p:nvSpPr>
          <p:cNvPr id="5" name="Google Shape;159;p23"/>
          <p:cNvSpPr/>
          <p:nvPr/>
        </p:nvSpPr>
        <p:spPr>
          <a:xfrm>
            <a:off x="0" y="-11"/>
            <a:ext cx="348900" cy="713100"/>
          </a:xfrm>
          <a:prstGeom prst="rect">
            <a:avLst/>
          </a:prstGeom>
          <a:solidFill>
            <a:srgbClr val="E54E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6" name="Straight Connector 8"/>
          <p:cNvCxnSpPr/>
          <p:nvPr/>
        </p:nvCxnSpPr>
        <p:spPr>
          <a:xfrm>
            <a:off x="356277" y="1586385"/>
            <a:ext cx="0" cy="449488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Google Shape;158;p23"/>
          <p:cNvSpPr txBox="1"/>
          <p:nvPr/>
        </p:nvSpPr>
        <p:spPr>
          <a:xfrm>
            <a:off x="6737131" y="3253731"/>
            <a:ext cx="2018960" cy="19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dirty="0">
              <a:solidFill>
                <a:srgbClr val="222222"/>
              </a:solidFill>
              <a:latin typeface="Gilroy Medium" panose="00000600000000000000" pitchFamily="2" charset="-52"/>
            </a:endParaRPr>
          </a:p>
        </p:txBody>
      </p:sp>
      <p:sp>
        <p:nvSpPr>
          <p:cNvPr id="15" name="Google Shape;62;p14"/>
          <p:cNvSpPr txBox="1"/>
          <p:nvPr/>
        </p:nvSpPr>
        <p:spPr>
          <a:xfrm>
            <a:off x="348901" y="0"/>
            <a:ext cx="10866270" cy="71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123" dirty="0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Экологически чистое отопление.</a:t>
            </a:r>
            <a:br>
              <a:rPr lang="ru-RU" sz="2123" dirty="0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</a:br>
            <a:r>
              <a:rPr lang="ru-RU" sz="2123" dirty="0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Отопление </a:t>
            </a:r>
            <a:r>
              <a:rPr lang="ru-RU" sz="2123" dirty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от </a:t>
            </a:r>
            <a:r>
              <a:rPr lang="ru-RU" sz="2123" dirty="0" smtClean="0"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ночной электроэнергии и возобновляемых источников энергии</a:t>
            </a:r>
            <a:endParaRPr lang="ru-RU" sz="1600" b="1" dirty="0">
              <a:latin typeface="Aquawax Pro Trial Medium" panose="02000003020000020004" pitchFamily="2" charset="0"/>
              <a:ea typeface="Montserrat SemiBold"/>
              <a:cs typeface="Montserrat SemiBold"/>
              <a:sym typeface="Montserrat SemiBold"/>
            </a:endParaRPr>
          </a:p>
          <a:p>
            <a:pPr lvl="0"/>
            <a:endParaRPr lang="ru-RU" sz="1600" b="1" dirty="0">
              <a:latin typeface="Aquawax Pro Trial Medium" panose="02000003020000020004" pitchFamily="2" charset="0"/>
              <a:ea typeface="Montserrat SemiBold"/>
              <a:cs typeface="Montserrat SemiBold"/>
              <a:sym typeface="Montserrat SemiBold"/>
            </a:endParaRPr>
          </a:p>
          <a:p>
            <a:pPr lvl="0"/>
            <a:r>
              <a:rPr lang="ru-RU" sz="2000" b="1" dirty="0">
                <a:latin typeface="Aquawax Pro Trial Medium" panose="02000003020000020004" pitchFamily="2" charset="0"/>
                <a:ea typeface="Montserrat SemiBold"/>
                <a:cs typeface="Montserrat SemiBold"/>
                <a:sym typeface="Montserrat SemiBold"/>
              </a:rPr>
              <a:t>  </a:t>
            </a:r>
            <a:r>
              <a:rPr lang="ru-RU" sz="1600" b="1" dirty="0">
                <a:solidFill>
                  <a:srgbClr val="C00000"/>
                </a:solidFill>
                <a:latin typeface="Aquawax Pro Trial Medium" panose="02000003020000020004" pitchFamily="2" charset="0"/>
                <a:sym typeface="Montserrat SemiBold"/>
              </a:rPr>
              <a:t> </a:t>
            </a:r>
          </a:p>
        </p:txBody>
      </p:sp>
      <p:sp>
        <p:nvSpPr>
          <p:cNvPr id="16" name="Google Shape;61;p14"/>
          <p:cNvSpPr txBox="1"/>
          <p:nvPr/>
        </p:nvSpPr>
        <p:spPr>
          <a:xfrm rot="10800000" flipV="1">
            <a:off x="540163" y="810775"/>
            <a:ext cx="6022141" cy="46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E54E15"/>
                </a:solidFill>
                <a:latin typeface="Gilroy Medium" panose="00000600000000000000" pitchFamily="2" charset="-52"/>
                <a:cs typeface="Myriad Hebrew" panose="01010101010101010101" pitchFamily="50" charset="-79"/>
              </a:rPr>
              <a:t>Теплоаккумуляторы </a:t>
            </a:r>
            <a:r>
              <a:rPr lang="en-US" sz="2000" dirty="0" smtClean="0">
                <a:solidFill>
                  <a:srgbClr val="E54E15"/>
                </a:solidFill>
                <a:latin typeface="Gilroy Medium" panose="00000600000000000000" pitchFamily="2" charset="-52"/>
                <a:cs typeface="Myriad Hebrew" panose="01010101010101010101" pitchFamily="50" charset="-79"/>
              </a:rPr>
              <a:t>TRS</a:t>
            </a:r>
            <a:r>
              <a:rPr lang="ru-RU" sz="2000" dirty="0" smtClean="0">
                <a:solidFill>
                  <a:srgbClr val="E54E15"/>
                </a:solidFill>
                <a:latin typeface="Gilroy Medium" panose="00000600000000000000" pitchFamily="2" charset="-52"/>
                <a:cs typeface="Myriad Hebrew" panose="01010101010101010101" pitchFamily="50" charset="-79"/>
              </a:rPr>
              <a:t>-СТЕНА</a:t>
            </a:r>
            <a:endParaRPr sz="2000" dirty="0"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72" y="1271517"/>
            <a:ext cx="4107998" cy="51246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27" y="2919469"/>
            <a:ext cx="536029" cy="1310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42" y="2283921"/>
            <a:ext cx="225274" cy="675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63" y="2894491"/>
            <a:ext cx="917465" cy="1335685"/>
          </a:xfrm>
          <a:prstGeom prst="rect">
            <a:avLst/>
          </a:prstGeom>
        </p:spPr>
      </p:pic>
      <p:pic>
        <p:nvPicPr>
          <p:cNvPr id="14" name="Picture 2" descr="D:\для файлов\Патенты сертификаты\Сертификаты для сайта\патент  тепл. оборуд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7607" y="2178619"/>
            <a:ext cx="945489" cy="138371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8" name="Picture 3" descr="D:\для файлов\Патенты сертификаты\Сертификаты для сайта\Патент Теплоаккумулятор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7607" y="4313432"/>
            <a:ext cx="945489" cy="1300241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06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791" y="1307042"/>
            <a:ext cx="7694291" cy="542969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194728" algn="just">
              <a:spcBef>
                <a:spcPts val="140"/>
              </a:spcBef>
            </a:pP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en-US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СТЕНА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накапливает </a:t>
            </a:r>
            <a:r>
              <a:rPr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 </a:t>
            </a:r>
            <a:r>
              <a:rPr sz="1400" spc="-53" dirty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400" spc="-73" dirty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sz="1400" spc="-87" dirty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sz="1400" spc="-67" dirty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 </a:t>
            </a:r>
            <a:r>
              <a:rPr sz="1400" spc="-2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действии </a:t>
            </a:r>
            <a:r>
              <a:rPr lang="ru-RU" sz="1400" spc="-3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недорогого</a:t>
            </a:r>
            <a:endParaRPr lang="ru-RU" sz="1400" spc="-53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194728" algn="just">
              <a:spcBef>
                <a:spcPts val="140"/>
              </a:spcBef>
            </a:pPr>
            <a:r>
              <a:rPr lang="ru-RU" sz="1400" spc="-3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ночного </a:t>
            </a:r>
            <a:r>
              <a:rPr sz="1400" spc="-93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тарифа</a:t>
            </a:r>
            <a:r>
              <a:rPr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400" spc="-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электроэнергию </a:t>
            </a:r>
            <a:r>
              <a:rPr sz="1400" spc="-6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отдает </a:t>
            </a:r>
            <a:r>
              <a:rPr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400" spc="-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течении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sz="1400" spc="-6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7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24553" algn="just">
              <a:spcBef>
                <a:spcPts val="7"/>
              </a:spcBef>
            </a:pPr>
            <a:r>
              <a:rPr sz="1400" spc="-6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Установленная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электрическая мощность </a:t>
            </a:r>
            <a:r>
              <a:rPr sz="1400" spc="-1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TRS-СТЕНА </a:t>
            </a:r>
            <a:r>
              <a:rPr lang="ru-RU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3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400" spc="-3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sz="1400" spc="-67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endParaRPr lang="ru-RU" sz="1400" spc="-67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24553" algn="just">
              <a:spcBef>
                <a:spcPts val="7"/>
              </a:spcBef>
            </a:pPr>
            <a:r>
              <a:rPr lang="ru-RU" sz="1400" spc="-6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Энергоёмкость до 72 кВт/часа за 8 часов нагрева</a:t>
            </a:r>
          </a:p>
          <a:p>
            <a:pPr marL="16933" marR="24553" algn="just">
              <a:spcBef>
                <a:spcPts val="7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algn="just">
              <a:spcBef>
                <a:spcPts val="7"/>
              </a:spcBef>
            </a:pPr>
            <a:r>
              <a:rPr sz="1400" spc="-1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sz="1400" spc="-53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теплоаккумулятора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ТRS</a:t>
            </a:r>
            <a:r>
              <a:rPr lang="ru-RU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СТЕНА</a:t>
            </a:r>
            <a:r>
              <a:rPr lang="ru-RU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 </a:t>
            </a:r>
            <a:r>
              <a:rPr sz="1400" spc="-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кг,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т.ч. </a:t>
            </a:r>
            <a:r>
              <a:rPr sz="1400" spc="-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накопитель </a:t>
            </a:r>
            <a:r>
              <a:rPr sz="1400" spc="-6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тепла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sz="1400" spc="-6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53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algn="just"/>
            <a:r>
              <a:rPr sz="1400" spc="-6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</a:t>
            </a:r>
            <a:r>
              <a:rPr sz="1400" spc="-53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поверхность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ru-RU" sz="1400" spc="-1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СТЕНА </a:t>
            </a:r>
            <a:r>
              <a:rPr lang="ru-RU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6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отделанна</a:t>
            </a:r>
            <a:r>
              <a:rPr sz="1400" spc="-6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3" dirty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несгораемым</a:t>
            </a:r>
            <a:r>
              <a:rPr sz="1400" spc="-87" dirty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3" dirty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материалом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1411358" algn="just">
              <a:lnSpc>
                <a:spcPct val="200000"/>
              </a:lnSpc>
            </a:pPr>
            <a:r>
              <a:rPr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Габаритные </a:t>
            </a:r>
            <a:r>
              <a:rPr sz="1400" spc="-53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ru-RU" sz="1400" spc="-1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СТЕНА </a:t>
            </a:r>
            <a:r>
              <a:rPr lang="ru-RU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9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400х750х1800 </a:t>
            </a:r>
            <a:r>
              <a:rPr sz="1400" spc="-13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sz="1400" spc="-1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spc="-13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1411358" algn="just">
              <a:lnSpc>
                <a:spcPct val="200000"/>
              </a:lnSpc>
            </a:pPr>
            <a:r>
              <a:rPr lang="ru-RU" sz="1400" spc="-1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работа </a:t>
            </a:r>
            <a:r>
              <a:rPr lang="ru-RU" sz="1400" spc="-13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теплоаккумулятора</a:t>
            </a:r>
            <a:r>
              <a:rPr lang="ru-RU" sz="1400" spc="-1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ru-RU" sz="1400" spc="-1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СТЕНА  </a:t>
            </a:r>
            <a:r>
              <a:rPr lang="ru-RU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 «Умный дом»</a:t>
            </a:r>
            <a:endParaRPr lang="ru-RU" sz="1400" spc="-13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1411358" algn="just">
              <a:lnSpc>
                <a:spcPct val="200000"/>
              </a:lnSpc>
            </a:pPr>
            <a:r>
              <a:rPr lang="ru-RU" sz="1400" spc="-1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1400" spc="-6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6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оздушны</a:t>
            </a:r>
            <a:r>
              <a:rPr lang="ru-RU" sz="1400" spc="-6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400" spc="-6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7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  <a:r>
              <a:rPr lang="ru-RU" sz="1400" spc="-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</a:t>
            </a:r>
            <a:r>
              <a:rPr sz="1400" spc="-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7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sz="1400" spc="-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3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</a:t>
            </a:r>
            <a:r>
              <a:rPr lang="ru-RU" sz="1400" spc="-5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удаленное </a:t>
            </a:r>
            <a:r>
              <a:rPr lang="ru-RU" sz="1400" spc="-5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помещение тёплый воздух </a:t>
            </a:r>
          </a:p>
          <a:p>
            <a:pPr marL="16933" marR="1411358" algn="just">
              <a:lnSpc>
                <a:spcPct val="200000"/>
              </a:lnSpc>
            </a:pP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TRS-СТЕНА</a:t>
            </a:r>
            <a:r>
              <a:rPr lang="ru-RU"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400" spc="-1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 </a:t>
            </a:r>
            <a:r>
              <a:rPr sz="1400" spc="-3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природного 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минерала </a:t>
            </a:r>
            <a:r>
              <a:rPr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400" spc="-5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тальковый</a:t>
            </a:r>
            <a:r>
              <a:rPr sz="1400" spc="-5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камень</a:t>
            </a:r>
            <a:endParaRPr lang="ru-RU" sz="1400" spc="-4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6773" algn="just"/>
            <a:r>
              <a:rPr sz="1400" spc="-6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Тальковый</a:t>
            </a:r>
            <a:r>
              <a:rPr sz="1400" spc="-6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камень (печной </a:t>
            </a:r>
            <a:r>
              <a:rPr sz="1400" spc="-47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sz="1400" spc="-3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огненный </a:t>
            </a:r>
            <a:r>
              <a:rPr sz="1400" spc="-4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камень) </a:t>
            </a:r>
            <a:r>
              <a:rPr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400" spc="-4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 </a:t>
            </a:r>
            <a:r>
              <a:rPr sz="1400" spc="-53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чистый</a:t>
            </a:r>
            <a:r>
              <a:rPr sz="1400" spc="-53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7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</a:t>
            </a:r>
            <a:r>
              <a:rPr lang="ru-RU" sz="1400" spc="-47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6933" marR="6773" algn="just"/>
            <a:r>
              <a:rPr sz="1400" spc="-53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обладающий</a:t>
            </a:r>
            <a:r>
              <a:rPr sz="1400" spc="-53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высокой </a:t>
            </a:r>
            <a:r>
              <a:rPr sz="1400" spc="-67" dirty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теплоемкостью, термостойкостью,</a:t>
            </a:r>
            <a:r>
              <a:rPr sz="1400" spc="-133" dirty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73" dirty="0" err="1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теплопередачей</a:t>
            </a:r>
            <a:r>
              <a:rPr sz="1400" spc="-73" dirty="0" smtClean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spc="-73" dirty="0" smtClean="0">
              <a:solidFill>
                <a:srgbClr val="FB62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6773" algn="just"/>
            <a:endParaRPr lang="ru-RU" sz="1400" b="1" spc="-73" dirty="0" smtClean="0">
              <a:solidFill>
                <a:srgbClr val="FB62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6773" algn="just"/>
            <a:r>
              <a:rPr lang="ru-RU"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по интеллектуализации системы управления обеспечат полноценную интеграцию </a:t>
            </a:r>
            <a:r>
              <a:rPr lang="en-US"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TRS-</a:t>
            </a:r>
            <a:r>
              <a:rPr lang="ru-RU"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СТЕНА в локальные </a:t>
            </a:r>
            <a:r>
              <a:rPr lang="ru-RU" sz="1400" spc="-6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энергосистемы, </a:t>
            </a:r>
            <a:r>
              <a:rPr lang="ru-RU"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частности </a:t>
            </a:r>
            <a:r>
              <a:rPr lang="ru-RU" sz="1400" spc="-6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6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ru-RU" sz="1400" spc="-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условиях удаленных территорий с возобновляемой энергетикой.</a:t>
            </a:r>
          </a:p>
          <a:p>
            <a:pPr marL="16933" marR="6773"/>
            <a:r>
              <a:rPr lang="ru-RU" sz="1400" b="1" spc="-73" dirty="0" smtClean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spc="-73" dirty="0" smtClean="0">
                <a:solidFill>
                  <a:srgbClr val="FB62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5667" cy="951653"/>
          </a:xfrm>
          <a:custGeom>
            <a:avLst/>
            <a:gdLst/>
            <a:ahLst/>
            <a:cxnLst/>
            <a:rect l="l" t="t" r="r" b="b"/>
            <a:pathLst>
              <a:path w="349250" h="713740">
                <a:moveTo>
                  <a:pt x="0" y="713232"/>
                </a:moveTo>
                <a:lnTo>
                  <a:pt x="348996" y="713232"/>
                </a:lnTo>
                <a:lnTo>
                  <a:pt x="348996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E44E1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74134" y="1485270"/>
            <a:ext cx="156124" cy="4613311"/>
          </a:xfrm>
          <a:custGeom>
            <a:avLst/>
            <a:gdLst/>
            <a:ahLst/>
            <a:cxnLst/>
            <a:rect l="l" t="t" r="r" b="b"/>
            <a:pathLst>
              <a:path h="2289810">
                <a:moveTo>
                  <a:pt x="0" y="0"/>
                </a:moveTo>
                <a:lnTo>
                  <a:pt x="0" y="228979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781555" y="997164"/>
            <a:ext cx="3779428" cy="24372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67" spc="53" dirty="0">
                <a:solidFill>
                  <a:srgbClr val="E4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Отапливаемая</a:t>
            </a:r>
            <a:r>
              <a:rPr sz="1467" spc="-127" dirty="0">
                <a:solidFill>
                  <a:srgbClr val="E4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67" spc="53" dirty="0">
                <a:solidFill>
                  <a:srgbClr val="E4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sz="1467" spc="-133" dirty="0">
                <a:solidFill>
                  <a:srgbClr val="E4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67" spc="60" dirty="0">
                <a:solidFill>
                  <a:srgbClr val="E4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467" spc="-100" dirty="0">
                <a:solidFill>
                  <a:srgbClr val="E4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67" spc="80" dirty="0">
                <a:solidFill>
                  <a:srgbClr val="E4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sz="1467" spc="-100" dirty="0">
                <a:solidFill>
                  <a:srgbClr val="E4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кв.м.</a:t>
            </a:r>
            <a:endParaRPr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-936434" y="22956"/>
            <a:ext cx="209321" cy="142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335">
              <a:lnSpc>
                <a:spcPts val="2673"/>
              </a:lnSpc>
            </a:pPr>
            <a:endParaRPr spc="-133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4742" y="-3773"/>
            <a:ext cx="7976212" cy="100093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27"/>
              </a:spcBef>
            </a:pPr>
            <a:r>
              <a:rPr lang="en-US" sz="2133" spc="-93" dirty="0" smtClean="0">
                <a:latin typeface="Arial"/>
                <a:cs typeface="Arial"/>
              </a:rPr>
              <a:t>TRS-</a:t>
            </a:r>
            <a:r>
              <a:rPr lang="ru-RU" sz="2133" spc="-93" dirty="0" smtClean="0">
                <a:latin typeface="Arial"/>
                <a:cs typeface="Arial"/>
              </a:rPr>
              <a:t>Технология.</a:t>
            </a:r>
            <a:br>
              <a:rPr lang="ru-RU" sz="2133" spc="-93" dirty="0" smtClean="0">
                <a:latin typeface="Arial"/>
                <a:cs typeface="Arial"/>
              </a:rPr>
            </a:br>
            <a:r>
              <a:rPr lang="ru-RU" sz="2133" spc="-93" dirty="0">
                <a:latin typeface="Arial"/>
                <a:cs typeface="Arial"/>
              </a:rPr>
              <a:t>Т</a:t>
            </a:r>
            <a:r>
              <a:rPr lang="ru-RU" sz="2133" spc="-93" dirty="0" smtClean="0">
                <a:latin typeface="Arial"/>
                <a:cs typeface="Arial"/>
              </a:rPr>
              <a:t>ехнические характеристики </a:t>
            </a:r>
            <a:r>
              <a:rPr lang="ru-RU" sz="2133" spc="-93" dirty="0">
                <a:latin typeface="Arial"/>
                <a:cs typeface="Arial"/>
              </a:rPr>
              <a:t>т</a:t>
            </a:r>
            <a:r>
              <a:rPr sz="2133" spc="73" dirty="0" err="1" smtClean="0">
                <a:latin typeface="Arial"/>
                <a:cs typeface="Arial"/>
              </a:rPr>
              <a:t>е</a:t>
            </a:r>
            <a:r>
              <a:rPr sz="2133" spc="53" dirty="0" err="1" smtClean="0">
                <a:latin typeface="Arial"/>
                <a:cs typeface="Arial"/>
              </a:rPr>
              <a:t>п</a:t>
            </a:r>
            <a:r>
              <a:rPr sz="2133" spc="-47" dirty="0" err="1" smtClean="0">
                <a:latin typeface="Arial"/>
                <a:cs typeface="Arial"/>
              </a:rPr>
              <a:t>л</a:t>
            </a:r>
            <a:r>
              <a:rPr sz="2133" spc="73" dirty="0" err="1" smtClean="0">
                <a:latin typeface="Arial"/>
                <a:cs typeface="Arial"/>
              </a:rPr>
              <a:t>о</a:t>
            </a:r>
            <a:r>
              <a:rPr sz="2133" spc="7" dirty="0" err="1" smtClean="0">
                <a:latin typeface="Arial"/>
                <a:cs typeface="Arial"/>
              </a:rPr>
              <a:t>а</a:t>
            </a:r>
            <a:r>
              <a:rPr sz="2133" spc="180" dirty="0" err="1" smtClean="0">
                <a:latin typeface="Arial"/>
                <a:cs typeface="Arial"/>
              </a:rPr>
              <a:t>кк</a:t>
            </a:r>
            <a:r>
              <a:rPr sz="2133" spc="40" dirty="0" err="1" smtClean="0">
                <a:latin typeface="Arial"/>
                <a:cs typeface="Arial"/>
              </a:rPr>
              <a:t>у</a:t>
            </a:r>
            <a:r>
              <a:rPr sz="2133" spc="33" dirty="0" err="1" smtClean="0">
                <a:latin typeface="Arial"/>
                <a:cs typeface="Arial"/>
              </a:rPr>
              <a:t>м</a:t>
            </a:r>
            <a:r>
              <a:rPr sz="2133" spc="40" dirty="0" err="1" smtClean="0">
                <a:latin typeface="Arial"/>
                <a:cs typeface="Arial"/>
              </a:rPr>
              <a:t>у</a:t>
            </a:r>
            <a:r>
              <a:rPr sz="2133" spc="-47" dirty="0" err="1" smtClean="0">
                <a:latin typeface="Arial"/>
                <a:cs typeface="Arial"/>
              </a:rPr>
              <a:t>л</a:t>
            </a:r>
            <a:r>
              <a:rPr sz="2133" spc="-60" dirty="0" err="1" smtClean="0">
                <a:latin typeface="Arial"/>
                <a:cs typeface="Arial"/>
              </a:rPr>
              <a:t>я</a:t>
            </a:r>
            <a:r>
              <a:rPr sz="2133" spc="-87" dirty="0" err="1" smtClean="0">
                <a:latin typeface="Arial"/>
                <a:cs typeface="Arial"/>
              </a:rPr>
              <a:t>т</a:t>
            </a:r>
            <a:r>
              <a:rPr sz="2133" spc="73" dirty="0" err="1" smtClean="0">
                <a:latin typeface="Arial"/>
                <a:cs typeface="Arial"/>
              </a:rPr>
              <a:t>о</a:t>
            </a:r>
            <a:r>
              <a:rPr sz="2133" spc="60" dirty="0" err="1" smtClean="0">
                <a:latin typeface="Arial"/>
                <a:cs typeface="Arial"/>
              </a:rPr>
              <a:t>р</a:t>
            </a:r>
            <a:r>
              <a:rPr lang="ru-RU" sz="2133" spc="60" dirty="0" smtClean="0">
                <a:latin typeface="Arial"/>
                <a:cs typeface="Arial"/>
              </a:rPr>
              <a:t>а</a:t>
            </a:r>
            <a:r>
              <a:rPr sz="2133" spc="60" dirty="0" smtClean="0">
                <a:latin typeface="Arial"/>
                <a:cs typeface="Arial"/>
              </a:rPr>
              <a:t> </a:t>
            </a:r>
            <a:r>
              <a:rPr sz="2133" spc="-67" dirty="0" smtClean="0">
                <a:latin typeface="Arial"/>
                <a:cs typeface="Arial"/>
              </a:rPr>
              <a:t>ТRS-СТЕНА</a:t>
            </a:r>
            <a:r>
              <a:rPr lang="ru-RU" sz="2133" spc="-67" dirty="0" smtClean="0">
                <a:latin typeface="Arial"/>
                <a:cs typeface="Arial"/>
              </a:rPr>
              <a:t/>
            </a:r>
            <a:br>
              <a:rPr lang="ru-RU" sz="2133" spc="-67" dirty="0" smtClean="0">
                <a:latin typeface="Arial"/>
                <a:cs typeface="Arial"/>
              </a:rPr>
            </a:br>
            <a:endParaRPr sz="2133" dirty="0">
              <a:latin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59" y="1648004"/>
            <a:ext cx="3246846" cy="3921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120" y="328111"/>
            <a:ext cx="638978" cy="4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61859" y="3571691"/>
            <a:ext cx="111931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2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59;p23"/>
          <p:cNvSpPr/>
          <p:nvPr/>
        </p:nvSpPr>
        <p:spPr>
          <a:xfrm>
            <a:off x="0" y="0"/>
            <a:ext cx="348900" cy="713100"/>
          </a:xfrm>
          <a:prstGeom prst="rect">
            <a:avLst/>
          </a:prstGeom>
          <a:solidFill>
            <a:srgbClr val="E54E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65" y="132141"/>
            <a:ext cx="709728" cy="5141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8900" y="1"/>
            <a:ext cx="879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TRS-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технологии.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перед зарубежными аналогами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05841"/>
              </p:ext>
            </p:extLst>
          </p:nvPr>
        </p:nvGraphicFramePr>
        <p:xfrm>
          <a:off x="495945" y="914401"/>
          <a:ext cx="11259048" cy="5137744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201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7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8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7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5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90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755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087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6300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534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798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Мощность, кВт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обогреваемых комнат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установки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</a:t>
                      </a:r>
                      <a:b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нагрева воздушного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теплонакопителя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9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Единицы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мощностируб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./кВт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Соотношение  к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TRS-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Стена,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7772947"/>
                  </a:ext>
                </a:extLst>
              </a:tr>
              <a:tr h="112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TRS-Стена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несущая перегородка или помещение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200-300 °С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Блокируется до 18, 27 и 36 кВт;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Возможен 2-ой источник энергии (дрова)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камень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Технотерм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(Германия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TTSi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260 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79 285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31 092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°С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Искусственный камень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Stiebel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Eltron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ETS 300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61 200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2492" marR="12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°С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Искусственный камень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85" marR="481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945" y="6070013"/>
            <a:ext cx="112590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*курс евро – 73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эффективно, используется теплоаккумуляторы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строительстве, в  многоквартирных одно-двухэтажных домах  без централизованного теплоснабжения и требующих капитального ремонта. Главным преимуществом теплоаккумуляторов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сравнению с зарубежными аналогами, является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счёт применения природного камня, в качестве теплонакопителя и съём тепла в помещении, без критического (до 600 градусов) перегрева воздуха.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00" y="1"/>
            <a:ext cx="10888600" cy="950784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Рынки сбыта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9742"/>
            <a:ext cx="11119156" cy="4967221"/>
          </a:xfrm>
        </p:spPr>
        <p:txBody>
          <a:bodyPr>
            <a:norm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До 1,5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 в год, могут финансироваться системы отопления на теплоаккумуляторах на объектах ЖКХ по федеральным программам.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До 5 млрд. руб. ежегодно необходимо на создание систем автономного жизнеобеспечения для населённых пунктов с населением до 1000 человек в Арктических и Северных районах РФ.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До 0,8 млрд. руб. участие в переводе систем отопления города Улан-Батор на использование бесплатной, ночной электроэнергии.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До1 млрд. руб. обеспечение системами отопления от избыточной электроэнергии плавучей, атомной электростанции ПАЭС жителей посёлков, расположенных, около транзитной ЛЭП «г.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Певек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 п.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Билибино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200 млн. евро ежегодно производится и продаётся твердофазных теплоаккумуляторов в ЕС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РЫНКИ СБЫТА, в том числе для продажи технологий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СЕРБИЯ, г. БЕЛГРАД - отапливается в основном на электроэнергии. Разница в тарифам на      ночную и дневную электроэнергию, составляет в 3-4 раза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КАНАДА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 США –применяются воздушные системы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отопления. В наличие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есть действующие месторождения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талькового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камня. Разница тарифах, отличается в 2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 и посёлки, расположенные на расстоянии 50 км от действующих АЭС.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4" name="Google Shape;92;p17"/>
          <p:cNvSpPr/>
          <p:nvPr/>
        </p:nvSpPr>
        <p:spPr>
          <a:xfrm>
            <a:off x="0" y="-15"/>
            <a:ext cx="465200" cy="950800"/>
          </a:xfrm>
          <a:prstGeom prst="rect">
            <a:avLst/>
          </a:prstGeom>
          <a:solidFill>
            <a:srgbClr val="E54E1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258958"/>
            <a:ext cx="603556" cy="4328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42257" y="1311588"/>
            <a:ext cx="0" cy="449488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8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/>
          </p:cNvSpPr>
          <p:nvPr/>
        </p:nvSpPr>
        <p:spPr bwMode="auto">
          <a:xfrm>
            <a:off x="465201" y="59600"/>
            <a:ext cx="102900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100" dirty="0" smtClean="0">
                <a:sym typeface="Arial" panose="020B0604020202020204" pitchFamily="34" charset="0"/>
              </a:rPr>
              <a:t>Бизнес-модель проекта </a:t>
            </a:r>
            <a:r>
              <a:rPr lang="en-US" altLang="ru-RU" sz="2100" dirty="0">
                <a:sym typeface="Arial" panose="020B0604020202020204" pitchFamily="34" charset="0"/>
              </a:rPr>
              <a:t>TRS-</a:t>
            </a:r>
            <a:r>
              <a:rPr lang="ru-RU" altLang="ru-RU" sz="2100" dirty="0" smtClean="0">
                <a:sym typeface="Arial" panose="020B0604020202020204" pitchFamily="34" charset="0"/>
              </a:rPr>
              <a:t>СТЕНА.</a:t>
            </a:r>
            <a:br>
              <a:rPr lang="ru-RU" altLang="ru-RU" sz="2100" dirty="0" smtClean="0">
                <a:sym typeface="Arial" panose="020B0604020202020204" pitchFamily="34" charset="0"/>
              </a:rPr>
            </a:br>
            <a:endParaRPr lang="ru-RU" altLang="ru-RU" sz="2100" dirty="0">
              <a:sym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92" y="250117"/>
            <a:ext cx="709728" cy="514191"/>
          </a:xfrm>
          <a:prstGeom prst="rect">
            <a:avLst/>
          </a:prstGeom>
        </p:spPr>
      </p:pic>
      <p:sp>
        <p:nvSpPr>
          <p:cNvPr id="14" name="Google Shape;92;p17"/>
          <p:cNvSpPr/>
          <p:nvPr/>
        </p:nvSpPr>
        <p:spPr>
          <a:xfrm>
            <a:off x="0" y="-15"/>
            <a:ext cx="465200" cy="950800"/>
          </a:xfrm>
          <a:prstGeom prst="rect">
            <a:avLst/>
          </a:prstGeom>
          <a:solidFill>
            <a:srgbClr val="E54E1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6071920" y="3165159"/>
            <a:ext cx="563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уществующая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уже более 10 лет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дилерская сеть 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Москва и МО - ООО «Гефест» - www.chugun.pro;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Санкт-Петербург и ЛО - ООО «ТД Прометей» - www.prometey-td.ru;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Санкт-Петербург – сеть магазинов «ЮТТА» - www.pechikam.ru;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Новосибирск, МО, г. Санкт-Петербург - ГК «Ковчег» - www.gk-kovcheg.ru;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Самара - ООО «ОВК Системы» - www.ovk-system.ru;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Иркутск - ООО Компания «АМТ» - www.yohor.ru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Монголии: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«Голден Бизнес Групп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202" y="1092200"/>
            <a:ext cx="52751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1).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Сегменты потребителей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 </a:t>
            </a:r>
            <a:r>
              <a:rPr lang="ru-RU" sz="1200" dirty="0" smtClean="0"/>
              <a:t>→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рынок ЖКХ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→ 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 строительных компаний.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распространения и отношения с клиентами сфокусированы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одной большой группе клиентов с приблизительно одинаковыми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потребностями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проблемами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энергоэффективные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системамы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отопления жилого здания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технологий умного дома; энергосбережение и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повышениие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энергетической эффективности в строительстве и ЖКХ.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создает ценность для сегмента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потребителей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помощью уникального набора элементов,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выражены в соотношении преимуществ, достигаемых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счет собственного изобретения и интеллектуальности системы,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также используемых при производстве продукта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натуральных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этом цена на продукцию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зарубежных аналогов.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встраивания системы в ненесущую стену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жилого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здания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отличительной характеристикой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несет высокую потребительскую ценность.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распространения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Выбранные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каналы распространения имеют 5 различных фаз.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этом каждый канал может покрывать несколько фаз.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планируем активно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коммерциализировать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продукцию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рубежом через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партнеров.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89509" y="798264"/>
            <a:ext cx="4909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распространения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ООО Энергоресурс СТЭ использует  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собственный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отдел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двуязычный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вебсайт - www.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steatit.ru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активное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выставках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участие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программах государственной поддержки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pPr marL="171450" lvl="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существующая дилерская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сеть и международные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партнеры.</a:t>
            </a:r>
          </a:p>
          <a:p>
            <a:pPr marL="171450" lvl="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программах по ЖКХ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проектах в рамке Стратегии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Арктической зоны Российской Федерации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37471"/>
              </p:ext>
            </p:extLst>
          </p:nvPr>
        </p:nvGraphicFramePr>
        <p:xfrm>
          <a:off x="5096289" y="5231339"/>
          <a:ext cx="5896703" cy="1402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65250"/>
                <a:gridCol w="1261533"/>
                <a:gridCol w="1202267"/>
                <a:gridCol w="1075266"/>
                <a:gridCol w="9923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1.Осознание -увеличение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информированности потребителей о новых продуктах и услугах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2. Оценка - помощь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потребителю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оценить новый продукт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3. Покупка - содействие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потребителю в приобретении продукта/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услуги в соответствии тех стандартами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4. Доставка - проработка вопроса безопасной доставки потребителю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После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продажное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обслуживание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7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7" descr="дом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35" y="950785"/>
            <a:ext cx="5333730" cy="51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2"/>
          <p:cNvSpPr txBox="1">
            <a:spLocks/>
          </p:cNvSpPr>
          <p:nvPr/>
        </p:nvSpPr>
        <p:spPr bwMode="auto">
          <a:xfrm>
            <a:off x="7050795" y="4153359"/>
            <a:ext cx="152032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Теплоаккумулятор</a:t>
            </a:r>
            <a:br>
              <a:rPr lang="ru-RU" altLang="ru-RU" sz="1200" dirty="0" smtClean="0"/>
            </a:br>
            <a:r>
              <a:rPr lang="ru-RU" altLang="ru-RU" sz="1200" dirty="0" smtClean="0"/>
              <a:t> ПЕЧЬ</a:t>
            </a:r>
            <a:endParaRPr lang="ru-RU" altLang="ru-RU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Электрическая</a:t>
            </a:r>
            <a:br>
              <a:rPr lang="ru-RU" altLang="ru-RU" sz="1200" dirty="0" smtClean="0"/>
            </a:br>
            <a:r>
              <a:rPr lang="ru-RU" altLang="ru-RU" sz="1200" dirty="0" smtClean="0"/>
              <a:t>мощность</a:t>
            </a:r>
            <a:br>
              <a:rPr lang="ru-RU" altLang="ru-RU" sz="1200" dirty="0" smtClean="0"/>
            </a:br>
            <a:r>
              <a:rPr lang="ru-RU" altLang="ru-RU" sz="1200" dirty="0" smtClean="0"/>
              <a:t> </a:t>
            </a:r>
            <a:r>
              <a:rPr lang="ru-RU" altLang="ru-RU" sz="1200" dirty="0"/>
              <a:t>9 </a:t>
            </a:r>
            <a:r>
              <a:rPr lang="ru-RU" altLang="ru-RU" sz="1200" dirty="0" smtClean="0"/>
              <a:t>кВт мощность</a:t>
            </a:r>
            <a:endParaRPr lang="ru-RU" altLang="ru-RU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от дров </a:t>
            </a:r>
            <a:r>
              <a:rPr lang="ru-RU" altLang="ru-RU" sz="1200" dirty="0" smtClean="0"/>
              <a:t>30 кВт</a:t>
            </a:r>
            <a:endParaRPr lang="ru-RU" altLang="ru-RU" sz="1200" dirty="0"/>
          </a:p>
        </p:txBody>
      </p:sp>
      <p:sp>
        <p:nvSpPr>
          <p:cNvPr id="28676" name="Text Box 33"/>
          <p:cNvSpPr txBox="1">
            <a:spLocks/>
          </p:cNvSpPr>
          <p:nvPr/>
        </p:nvSpPr>
        <p:spPr bwMode="auto">
          <a:xfrm>
            <a:off x="7634689" y="1344059"/>
            <a:ext cx="1520328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Теплоаккумулятор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СТЕНА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установленная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электрическая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мощность 9 кВт</a:t>
            </a:r>
          </a:p>
        </p:txBody>
      </p:sp>
      <p:sp>
        <p:nvSpPr>
          <p:cNvPr id="28677" name="Text Box 4"/>
          <p:cNvSpPr txBox="1">
            <a:spLocks/>
          </p:cNvSpPr>
          <p:nvPr/>
        </p:nvSpPr>
        <p:spPr bwMode="auto">
          <a:xfrm>
            <a:off x="465200" y="59600"/>
            <a:ext cx="102900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 smtClean="0">
                <a:sym typeface="Arial" panose="020B0604020202020204" pitchFamily="34" charset="0"/>
              </a:rPr>
              <a:t>Программы по ЖКХ.</a:t>
            </a:r>
            <a:br>
              <a:rPr lang="ru-RU" altLang="ru-RU" sz="2100" dirty="0" smtClean="0">
                <a:sym typeface="Arial" panose="020B0604020202020204" pitchFamily="34" charset="0"/>
              </a:rPr>
            </a:br>
            <a:r>
              <a:rPr lang="ru-RU" altLang="ru-RU" sz="2100" dirty="0" smtClean="0">
                <a:sym typeface="Arial" panose="020B0604020202020204" pitchFamily="34" charset="0"/>
              </a:rPr>
              <a:t>Система отопления объектов ЖКХ, с использованием </a:t>
            </a:r>
            <a:r>
              <a:rPr lang="ru-RU" altLang="ru-RU" sz="2100" dirty="0" err="1" smtClean="0">
                <a:sym typeface="Arial" panose="020B0604020202020204" pitchFamily="34" charset="0"/>
              </a:rPr>
              <a:t>теплоаккумулятора</a:t>
            </a:r>
            <a:r>
              <a:rPr lang="ru-RU" altLang="ru-RU" sz="2100" dirty="0" smtClean="0">
                <a:sym typeface="Arial" panose="020B0604020202020204" pitchFamily="34" charset="0"/>
              </a:rPr>
              <a:t> </a:t>
            </a:r>
            <a:r>
              <a:rPr lang="en-US" altLang="ru-RU" sz="2100" dirty="0" smtClean="0">
                <a:sym typeface="Arial" panose="020B0604020202020204" pitchFamily="34" charset="0"/>
              </a:rPr>
              <a:t>TRS</a:t>
            </a:r>
            <a:endParaRPr lang="ru-RU" altLang="ru-RU" sz="2100" dirty="0">
              <a:sym typeface="Arial" panose="020B0604020202020204" pitchFamily="34" charset="0"/>
            </a:endParaRPr>
          </a:p>
        </p:txBody>
      </p:sp>
      <p:pic>
        <p:nvPicPr>
          <p:cNvPr id="2868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269" y="950785"/>
            <a:ext cx="947451" cy="10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92" y="250117"/>
            <a:ext cx="709728" cy="514191"/>
          </a:xfrm>
          <a:prstGeom prst="rect">
            <a:avLst/>
          </a:prstGeom>
        </p:spPr>
      </p:pic>
      <p:sp>
        <p:nvSpPr>
          <p:cNvPr id="14" name="Google Shape;92;p17"/>
          <p:cNvSpPr/>
          <p:nvPr/>
        </p:nvSpPr>
        <p:spPr>
          <a:xfrm>
            <a:off x="0" y="-15"/>
            <a:ext cx="465200" cy="950800"/>
          </a:xfrm>
          <a:prstGeom prst="rect">
            <a:avLst/>
          </a:prstGeom>
          <a:solidFill>
            <a:srgbClr val="E54E1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5" name="Picture 7" descr="зна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1059502"/>
            <a:ext cx="1235475" cy="9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201" y="950785"/>
            <a:ext cx="5630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-СТЕНА позволяет обогреть до 60 м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помещений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отопления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уменьшается в 1,5-2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TRS-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СТЕНА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обогревать и поддерживать температуру в 3-х помещений одновременно за счёт подаваемого воздуха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работы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теплоаккумулятора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-СТЕНА в системе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«Умный дом»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возможность регулировать температуру воздуха в помещении. </a:t>
            </a:r>
          </a:p>
          <a:p>
            <a:pPr lvl="0"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Теплоаккумулятор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-СТЕНА, кроме недорогой ночной электроэнергии, может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накапливать избыточную энергию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ветроэлектроустановок и солнечных электробатарей.</a:t>
            </a:r>
          </a:p>
          <a:p>
            <a:pPr lvl="0" algn="just"/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 2024 г., планируется выполнить капитальный ремонт жилья, общей площадью 2,6 млрд м2. и провести расселение из аварийных домов площадью  9,6 млн. м2, (всего их в РФ 100 млн.м2),  в том числе порядка 0,75 % - это 1-2-х-этажные дома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печным отоплением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РФ свыше 7 млн. квартир и домов, имеет печное отопление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Финансирование по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федеральным программам 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ожидается до 800 млрд. руб. Из них до 6 млрд. руб., может по нашим оценкам, составить рынок теплоаккумуляторов для ЖКХ или до 1,2млрд. рублей в год</a:t>
            </a: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latin typeface="Gilroy Medium" panose="00000600000000000000" charset="-52"/>
              </a:rPr>
              <a:t/>
            </a:r>
            <a:br>
              <a:rPr lang="ru-RU" sz="1400" dirty="0" smtClean="0">
                <a:latin typeface="Gilroy Medium" panose="00000600000000000000" charset="-52"/>
              </a:rPr>
            </a:br>
            <a:endParaRPr lang="ru-RU" sz="1400" dirty="0">
              <a:latin typeface="Gilroy Medium" panose="0000060000000000000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6863505" y="6111667"/>
            <a:ext cx="5166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Gilroy Medium" panose="00000600000000000000" charset="-52"/>
              </a:rPr>
              <a:t>Ролик по устройству с применением теплоаккумуляторов </a:t>
            </a:r>
            <a:r>
              <a:rPr lang="en-US" sz="1200" dirty="0" smtClean="0">
                <a:solidFill>
                  <a:srgbClr val="FF0000"/>
                </a:solidFill>
                <a:latin typeface="Gilroy Medium" panose="00000600000000000000" charset="-52"/>
              </a:rPr>
              <a:t>TRS</a:t>
            </a:r>
            <a:r>
              <a:rPr lang="ru-RU" sz="1200" dirty="0" smtClean="0">
                <a:solidFill>
                  <a:srgbClr val="FF0000"/>
                </a:solidFill>
                <a:latin typeface="Gilroy Medium" panose="00000600000000000000" charset="-52"/>
              </a:rPr>
              <a:t>-СТЕНА и </a:t>
            </a:r>
            <a:r>
              <a:rPr lang="en-US" sz="1200" dirty="0" smtClean="0">
                <a:solidFill>
                  <a:srgbClr val="FF0000"/>
                </a:solidFill>
                <a:latin typeface="Gilroy Medium" panose="00000600000000000000" charset="-52"/>
              </a:rPr>
              <a:t>TRS</a:t>
            </a:r>
            <a:r>
              <a:rPr lang="ru-RU" sz="1200" dirty="0" smtClean="0">
                <a:solidFill>
                  <a:srgbClr val="FF0000"/>
                </a:solidFill>
                <a:latin typeface="Gilroy Medium" panose="00000600000000000000" charset="-52"/>
              </a:rPr>
              <a:t>-ПЕЧЬ прилагается:</a:t>
            </a:r>
            <a:r>
              <a:rPr lang="en-US" sz="1200" dirty="0" smtClean="0">
                <a:hlinkClick r:id="rId7"/>
              </a:rPr>
              <a:t>https://youtu.be/KHC-RI_CkXo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3171" y="2210075"/>
            <a:ext cx="77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E54E15"/>
                </a:solidFill>
                <a:latin typeface="Gilroy Medium" panose="00000600000000000000" pitchFamily="2" charset="-52"/>
                <a:cs typeface="Myriad Hebrew" panose="01010101010101010101" pitchFamily="50" charset="-79"/>
              </a:rPr>
              <a:t>ночь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5269" y="2210075"/>
            <a:ext cx="947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E54E15"/>
                </a:solidFill>
                <a:latin typeface="Gilroy Medium" panose="00000600000000000000" pitchFamily="2" charset="-52"/>
                <a:cs typeface="Myriad Hebrew" panose="01010101010101010101" pitchFamily="50" charset="-79"/>
              </a:rPr>
              <a:t>вечер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817" y="1332507"/>
            <a:ext cx="6647449" cy="238783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just">
              <a:spcBef>
                <a:spcPts val="47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Совместно с МФТИ ведутся работы по созданию автономных, отопительных систем,</a:t>
            </a:r>
          </a:p>
          <a:p>
            <a:pPr algn="just">
              <a:spcBef>
                <a:spcPts val="47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состоящих из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ветроэлектроустановок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химических и тепловых аккумуляторов.</a:t>
            </a:r>
          </a:p>
          <a:p>
            <a:pPr algn="just">
              <a:spcBef>
                <a:spcPts val="47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Важнейшим элементом станции является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мультирежимная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дизель-генераторная</a:t>
            </a:r>
          </a:p>
          <a:p>
            <a:pPr algn="just">
              <a:spcBef>
                <a:spcPts val="47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установка нового поколения, которая меняет обороты в зависимости от  </a:t>
            </a:r>
          </a:p>
          <a:p>
            <a:pPr algn="just">
              <a:spcBef>
                <a:spcPts val="47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меняющейся нагрузки у потребителей. </a:t>
            </a:r>
          </a:p>
          <a:p>
            <a:pPr algn="just">
              <a:spcBef>
                <a:spcPts val="47"/>
              </a:spcBef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7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Система отопления с возобновляемыми источниками энергия позволяет </a:t>
            </a:r>
          </a:p>
          <a:p>
            <a:pPr algn="just">
              <a:spcBef>
                <a:spcPts val="47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гарантировано обеспечить теплом поселки северо-восточных регионов РФ.</a:t>
            </a:r>
          </a:p>
          <a:p>
            <a:pPr algn="just">
              <a:spcBef>
                <a:spcPts val="47"/>
              </a:spcBef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5667" cy="951653"/>
          </a:xfrm>
          <a:custGeom>
            <a:avLst/>
            <a:gdLst/>
            <a:ahLst/>
            <a:cxnLst/>
            <a:rect l="l" t="t" r="r" b="b"/>
            <a:pathLst>
              <a:path w="349250" h="713740">
                <a:moveTo>
                  <a:pt x="0" y="713232"/>
                </a:moveTo>
                <a:lnTo>
                  <a:pt x="348996" y="713232"/>
                </a:lnTo>
                <a:lnTo>
                  <a:pt x="348996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E44E1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 flipH="1">
            <a:off x="200887" y="1332507"/>
            <a:ext cx="278383" cy="4329629"/>
          </a:xfrm>
          <a:custGeom>
            <a:avLst/>
            <a:gdLst/>
            <a:ahLst/>
            <a:cxnLst/>
            <a:rect l="l" t="t" r="r" b="b"/>
            <a:pathLst>
              <a:path h="2037079">
                <a:moveTo>
                  <a:pt x="0" y="0"/>
                </a:moveTo>
                <a:lnTo>
                  <a:pt x="0" y="203695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1817" y="148307"/>
            <a:ext cx="10172849" cy="583066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1800" spc="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Арктика</a:t>
            </a:r>
            <a:r>
              <a:rPr lang="ru-RU" sz="1800" spc="47" dirty="0" smtClean="0">
                <a:latin typeface="Arial" panose="020B0604020202020204" pitchFamily="34" charset="0"/>
                <a:cs typeface="Arial" panose="020B0604020202020204" pitchFamily="34" charset="0"/>
              </a:rPr>
              <a:t> и Дальний Восток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 marR="6773">
              <a:spcBef>
                <a:spcPts val="140"/>
              </a:spcBef>
            </a:pPr>
            <a:r>
              <a:rPr lang="ru-RU" sz="2000" spc="13" dirty="0" err="1">
                <a:latin typeface="Arial" panose="020B0604020202020204" pitchFamily="34" charset="0"/>
                <a:cs typeface="Arial" panose="020B0604020202020204" pitchFamily="34" charset="0"/>
              </a:rPr>
              <a:t>Теплоаккумуляторы</a:t>
            </a:r>
            <a:r>
              <a:rPr lang="ru-RU" sz="2000" spc="-1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60" dirty="0" smtClean="0">
                <a:latin typeface="Arial" panose="020B0604020202020204" pitchFamily="34" charset="0"/>
                <a:cs typeface="Arial" panose="020B0604020202020204" pitchFamily="34" charset="0"/>
              </a:rPr>
              <a:t>TRS-СТЕНА</a:t>
            </a:r>
            <a:r>
              <a:rPr lang="ru-RU" sz="2000" spc="-7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20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20" dirty="0">
                <a:latin typeface="Arial" panose="020B0604020202020204" pitchFamily="34" charset="0"/>
                <a:cs typeface="Arial" panose="020B0604020202020204" pitchFamily="34" charset="0"/>
              </a:rPr>
              <a:t>отопления</a:t>
            </a:r>
            <a:r>
              <a:rPr lang="ru-RU"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33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населенных </a:t>
            </a:r>
            <a:r>
              <a:rPr lang="ru-RU" sz="2000" spc="13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-1024569" y="22956"/>
            <a:ext cx="1024569" cy="300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335">
              <a:lnSpc>
                <a:spcPts val="2673"/>
              </a:lnSpc>
            </a:pPr>
            <a:endParaRPr spc="-133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711817" y="3959903"/>
            <a:ext cx="61985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Арктических и Северных регионах Российской Федерации, находится  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 5 000 посёлков с численностью населения менее 1 000 человек 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 более 400 с численностью до 20 тысяч и более.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объектов для применения систем отопления 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теплоаккумуляторами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 автономными источниками энергии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составить порядка 200 тыс. жилых помещений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общей площадью до 10 млн. м2.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888" y="346250"/>
            <a:ext cx="716096" cy="514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77" y="1309716"/>
            <a:ext cx="3377860" cy="13850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76" y="4645221"/>
            <a:ext cx="3367769" cy="1843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77" y="2864386"/>
            <a:ext cx="3377860" cy="17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1"/>
            <a:ext cx="9440539" cy="95165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Арктика и Дальний Восток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теплоаккумуляторов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TRS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в районе расположения плавучей атомной электростанции (ПАЭС)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929" y="1972019"/>
            <a:ext cx="5993176" cy="38559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отопления от избыточной электроэнергии плавучей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атомной электростанции ПАЭС им. Ломоносова, созданная по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технологии TRS, позволит отапливать жилые и  производственные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помещения, расположенные в арктических зонах РФ. </a:t>
            </a:r>
          </a:p>
          <a:p>
            <a:pPr marL="0" indent="0" algn="just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Певек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где планируется установка ПАЭС и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Билибино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закрывается атомная электрическая станция, прокладывается ЛЭП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позволяющая обеспечить недорогим отоплением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избыточной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электроэнергии ПАЭС десятки посёлков и сотни тысяч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</a:t>
            </a:r>
          </a:p>
          <a:p>
            <a:pPr mar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теплоаккумуляторов, потребляющих электроэнергию,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когда не работают производственные предприятия (в ночное время),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позволит выравнивать электрическую нагрузку ПАЭС, повышается тем</a:t>
            </a:r>
          </a:p>
          <a:p>
            <a:pPr marL="0" indent="0" algn="just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самым безопасность и экономичность её работы.</a:t>
            </a:r>
          </a:p>
        </p:txBody>
      </p:sp>
      <p:sp>
        <p:nvSpPr>
          <p:cNvPr id="5" name="object 4"/>
          <p:cNvSpPr/>
          <p:nvPr/>
        </p:nvSpPr>
        <p:spPr>
          <a:xfrm>
            <a:off x="7664835" y="1456319"/>
            <a:ext cx="4166822" cy="2317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331" y="199872"/>
            <a:ext cx="716096" cy="514120"/>
          </a:xfrm>
          <a:prstGeom prst="rect">
            <a:avLst/>
          </a:prstGeom>
        </p:spPr>
      </p:pic>
      <p:sp>
        <p:nvSpPr>
          <p:cNvPr id="7" name="object 5"/>
          <p:cNvSpPr/>
          <p:nvPr/>
        </p:nvSpPr>
        <p:spPr>
          <a:xfrm>
            <a:off x="0" y="0"/>
            <a:ext cx="465667" cy="951653"/>
          </a:xfrm>
          <a:custGeom>
            <a:avLst/>
            <a:gdLst/>
            <a:ahLst/>
            <a:cxnLst/>
            <a:rect l="l" t="t" r="r" b="b"/>
            <a:pathLst>
              <a:path w="349250" h="713740">
                <a:moveTo>
                  <a:pt x="0" y="713232"/>
                </a:moveTo>
                <a:lnTo>
                  <a:pt x="348996" y="713232"/>
                </a:lnTo>
                <a:lnTo>
                  <a:pt x="348996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E44E1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6"/>
          <p:cNvSpPr/>
          <p:nvPr/>
        </p:nvSpPr>
        <p:spPr>
          <a:xfrm flipH="1">
            <a:off x="187281" y="2085035"/>
            <a:ext cx="278385" cy="3470314"/>
          </a:xfrm>
          <a:custGeom>
            <a:avLst/>
            <a:gdLst/>
            <a:ahLst/>
            <a:cxnLst/>
            <a:rect l="l" t="t" r="r" b="b"/>
            <a:pathLst>
              <a:path h="2037079">
                <a:moveTo>
                  <a:pt x="0" y="0"/>
                </a:moveTo>
                <a:lnTo>
                  <a:pt x="0" y="203695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35" y="4011900"/>
            <a:ext cx="4166822" cy="23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18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1944</Words>
  <Application>Microsoft Office PowerPoint</Application>
  <PresentationFormat>Произвольный</PresentationFormat>
  <Paragraphs>368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TRS-Технология. Технические характеристики теплоаккумулятора ТRS-СТЕНА </vt:lpstr>
      <vt:lpstr>Презентация PowerPoint</vt:lpstr>
      <vt:lpstr>Рынки сбыта</vt:lpstr>
      <vt:lpstr>Презентация PowerPoint</vt:lpstr>
      <vt:lpstr>Презентация PowerPoint</vt:lpstr>
      <vt:lpstr>Арктика и Дальний Восток Теплоаккумуляторы TRS-СТЕНА для отопления населенных пунктов</vt:lpstr>
      <vt:lpstr>Арктика и Дальний Восток Применение теплоаккумуляторов TRS, в районе расположения плавучей атомной электростанции (ПАЭС)</vt:lpstr>
      <vt:lpstr>Презентация PowerPoint</vt:lpstr>
      <vt:lpstr>План развития. Исследования и разработки. Защита интеллектуальной собственности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Кухарчук Мирослава</cp:lastModifiedBy>
  <cp:revision>335</cp:revision>
  <cp:lastPrinted>2019-09-19T13:54:17Z</cp:lastPrinted>
  <dcterms:created xsi:type="dcterms:W3CDTF">2019-08-09T07:32:05Z</dcterms:created>
  <dcterms:modified xsi:type="dcterms:W3CDTF">2019-11-20T13:48:27Z</dcterms:modified>
</cp:coreProperties>
</file>